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9" r:id="rId3"/>
    <p:sldId id="260" r:id="rId4"/>
    <p:sldId id="261" r:id="rId5"/>
    <p:sldId id="257" r:id="rId6"/>
    <p:sldId id="267" r:id="rId7"/>
    <p:sldId id="268" r:id="rId8"/>
    <p:sldId id="269" r:id="rId9"/>
    <p:sldId id="270" r:id="rId10"/>
    <p:sldId id="271" r:id="rId11"/>
    <p:sldId id="265" r:id="rId12"/>
    <p:sldId id="266" r:id="rId13"/>
    <p:sldId id="263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48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5B3EF-C5F5-4E72-99F7-BF4BB2438381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55033-D0B4-4BAF-8DF9-E7AE090285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2362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Secure Discovery Delivery/</a:t>
            </a:r>
            <a:r>
              <a:rPr lang="en-US" dirty="0" err="1" smtClean="0"/>
              <a:t>Feras</a:t>
            </a:r>
            <a:r>
              <a:rPr lang="en-US" dirty="0" smtClean="0"/>
              <a:t>, Raavi, Roshnee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Secure Discovery Delivery/Feras, Raavi, Roshnee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Secure Discovery Delivery/Feras, Raavi, Roshnee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4/30/2012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 b="1" i="1"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Secure Discovery Delivery/</a:t>
            </a:r>
            <a:r>
              <a:rPr lang="en-US" dirty="0" err="1" smtClean="0"/>
              <a:t>Feras</a:t>
            </a:r>
            <a:r>
              <a:rPr lang="en-US" dirty="0" smtClean="0"/>
              <a:t>, Raavi, Roshnee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 i="1"/>
            </a:lvl1pPr>
          </a:lstStyle>
          <a:p>
            <a:fld id="{5CD98153-59CE-40D2-9892-A711F93696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Secure Discovery Delivery/</a:t>
            </a:r>
            <a:r>
              <a:rPr lang="en-US" dirty="0" err="1" smtClean="0"/>
              <a:t>Feras</a:t>
            </a:r>
            <a:r>
              <a:rPr lang="en-US" dirty="0" smtClean="0"/>
              <a:t>, Raavi, Roshnee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Secure Discovery Delivery/Feras, Raavi, Roshnee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Secure Discovery Delivery/Feras, Raavi, Roshnee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Secure Discovery Delivery/Feras, Raavi, Roshnee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Secure Discovery Delivery/Feras, Raavi, Roshnee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Secure Discovery Delivery/Feras, Raavi, Roshnee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en-US" smtClean="0"/>
              <a:t>4/30/2012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Secure Discovery Delivery/Feras, Raavi, Roshnee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CD98153-59CE-40D2-9892-A711F9369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600" b="1" i="1">
                <a:solidFill>
                  <a:srgbClr val="FF0000"/>
                </a:solidFill>
              </a:defRPr>
            </a:lvl1pPr>
            <a:extLst/>
          </a:lstStyle>
          <a:p>
            <a:r>
              <a:rPr lang="en-US" smtClean="0"/>
              <a:t>4/30/2012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600" b="1" i="1">
                <a:solidFill>
                  <a:srgbClr val="7030A0"/>
                </a:solidFill>
              </a:defRPr>
            </a:lvl1pPr>
            <a:extLst/>
          </a:lstStyle>
          <a:p>
            <a:r>
              <a:rPr lang="en-US" dirty="0" smtClean="0"/>
              <a:t>Secure Discovery Delivery/</a:t>
            </a:r>
            <a:r>
              <a:rPr lang="en-US" dirty="0" err="1" smtClean="0"/>
              <a:t>Feras</a:t>
            </a:r>
            <a:r>
              <a:rPr lang="en-US" dirty="0" smtClean="0"/>
              <a:t>, Raavi, Roshnee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600" b="1" i="1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D98153-59CE-40D2-9892-A711F93696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en-US" sz="4400" dirty="0" err="1" smtClean="0"/>
              <a:t>Feras</a:t>
            </a:r>
            <a:r>
              <a:rPr lang="en-US" sz="4400" dirty="0" smtClean="0"/>
              <a:t> Al </a:t>
            </a:r>
            <a:r>
              <a:rPr lang="en-US" sz="4400" dirty="0" err="1" smtClean="0"/>
              <a:t>Tarouti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Raavi Anvesh</a:t>
            </a:r>
            <a:br>
              <a:rPr lang="en-US" sz="4400" dirty="0" smtClean="0"/>
            </a:br>
            <a:r>
              <a:rPr lang="en-US" dirty="0" smtClean="0"/>
              <a:t>Roshnee </a:t>
            </a:r>
            <a:r>
              <a:rPr lang="en-US" dirty="0"/>
              <a:t>Ravikumar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1026" name="Object 71"/>
          <p:cNvGraphicFramePr>
            <a:graphicFrameLocks noChangeAspect="1"/>
          </p:cNvGraphicFramePr>
          <p:nvPr/>
        </p:nvGraphicFramePr>
        <p:xfrm>
          <a:off x="7164288" y="116632"/>
          <a:ext cx="1792288" cy="1739900"/>
        </p:xfrm>
        <a:graphic>
          <a:graphicData uri="http://schemas.openxmlformats.org/presentationml/2006/ole">
            <p:oleObj spid="_x0000_s1031" name="Photo Editor Photo" r:id="rId3" imgW="1647619" imgH="1600000" progId="">
              <p:embed/>
            </p:oleObj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2633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Control Panel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476999"/>
            <a:ext cx="2133600" cy="274320"/>
          </a:xfrm>
        </p:spPr>
        <p:txBody>
          <a:bodyPr/>
          <a:lstStyle/>
          <a:p>
            <a:fld id="{617C5632-AD1D-4BAE-863D-07F25E39A54C}" type="datetime1">
              <a:rPr lang="en-US" smtClean="0"/>
              <a:t>4/30/2012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204396" y="6476999"/>
            <a:ext cx="733864" cy="274320"/>
          </a:xfrm>
        </p:spPr>
        <p:txBody>
          <a:bodyPr/>
          <a:lstStyle/>
          <a:p>
            <a:fld id="{5CD98153-59CE-40D2-9892-A711F936961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lowchart: Magnetic Disk 5"/>
          <p:cNvSpPr/>
          <p:nvPr/>
        </p:nvSpPr>
        <p:spPr>
          <a:xfrm>
            <a:off x="5058126" y="3798005"/>
            <a:ext cx="1170058" cy="1152128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Database</a:t>
            </a:r>
            <a:endParaRPr lang="en-US" sz="1100" b="1" dirty="0"/>
          </a:p>
        </p:txBody>
      </p:sp>
      <p:sp>
        <p:nvSpPr>
          <p:cNvPr id="10" name="Flowchart: Document 9"/>
          <p:cNvSpPr/>
          <p:nvPr/>
        </p:nvSpPr>
        <p:spPr>
          <a:xfrm>
            <a:off x="1889774" y="1493749"/>
            <a:ext cx="1872208" cy="1584176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err="1" smtClean="0"/>
              <a:t>Page_Load</a:t>
            </a:r>
            <a:r>
              <a:rPr lang="en-US" sz="1400" b="1" dirty="0" smtClean="0"/>
              <a:t>()</a:t>
            </a:r>
          </a:p>
          <a:p>
            <a:pPr algn="ctr">
              <a:buFontTx/>
              <a:buChar char="-"/>
            </a:pPr>
            <a:r>
              <a:rPr lang="en-US" sz="1400" dirty="0" smtClean="0"/>
              <a:t>Check Authenticating</a:t>
            </a:r>
          </a:p>
          <a:p>
            <a:pPr algn="ctr"/>
            <a:endParaRPr lang="en-US" sz="1400" dirty="0" smtClean="0"/>
          </a:p>
        </p:txBody>
      </p:sp>
      <p:sp>
        <p:nvSpPr>
          <p:cNvPr id="11" name="Flowchart: Document 10"/>
          <p:cNvSpPr/>
          <p:nvPr/>
        </p:nvSpPr>
        <p:spPr>
          <a:xfrm>
            <a:off x="4788024" y="1484784"/>
            <a:ext cx="1872208" cy="1296144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err="1" smtClean="0"/>
              <a:t>ManageEmployess</a:t>
            </a:r>
            <a:r>
              <a:rPr lang="en-US" sz="1400" b="1" dirty="0" smtClean="0"/>
              <a:t> </a:t>
            </a:r>
            <a:endParaRPr lang="en-US" sz="1400" b="1" dirty="0" smtClean="0"/>
          </a:p>
          <a:p>
            <a:pPr algn="ctr"/>
            <a:r>
              <a:rPr lang="en-US" sz="1400" b="1" dirty="0" smtClean="0"/>
              <a:t>Page</a:t>
            </a:r>
            <a:endParaRPr lang="en-US" sz="1400" dirty="0" smtClean="0"/>
          </a:p>
          <a:p>
            <a:pPr algn="ctr"/>
            <a:endParaRPr lang="en-US" sz="1400" dirty="0"/>
          </a:p>
        </p:txBody>
      </p:sp>
      <p:sp>
        <p:nvSpPr>
          <p:cNvPr id="12" name="Flowchart: Document 11"/>
          <p:cNvSpPr/>
          <p:nvPr/>
        </p:nvSpPr>
        <p:spPr>
          <a:xfrm>
            <a:off x="4770094" y="5786845"/>
            <a:ext cx="1872208" cy="1008112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ManageClients</a:t>
            </a:r>
            <a:endParaRPr lang="en-US" sz="1400" b="1" dirty="0" smtClean="0"/>
          </a:p>
          <a:p>
            <a:pPr algn="ctr"/>
            <a:r>
              <a:rPr lang="en-US" sz="1400" b="1" dirty="0" smtClean="0"/>
              <a:t>Page</a:t>
            </a:r>
            <a:endParaRPr lang="en-US" sz="1400" b="1" dirty="0" smtClean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761982" y="2069813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563888" y="2789893"/>
            <a:ext cx="1494238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6200000">
            <a:off x="4554191" y="2934030"/>
            <a:ext cx="1225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Update the </a:t>
            </a:r>
            <a:r>
              <a:rPr lang="en-US" sz="1200" b="1" dirty="0" smtClean="0"/>
              <a:t>employees </a:t>
            </a:r>
            <a:r>
              <a:rPr lang="en-US" sz="1200" b="1" dirty="0" smtClean="0"/>
              <a:t>Table</a:t>
            </a:r>
            <a:endParaRPr lang="en-US" sz="1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833990" y="1709773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Admin</a:t>
            </a:r>
            <a:endParaRPr lang="en-US" sz="1400" b="1" dirty="0"/>
          </a:p>
        </p:txBody>
      </p:sp>
      <p:sp>
        <p:nvSpPr>
          <p:cNvPr id="24" name="Rectangle 23"/>
          <p:cNvSpPr/>
          <p:nvPr/>
        </p:nvSpPr>
        <p:spPr>
          <a:xfrm rot="16200000">
            <a:off x="1964159" y="3423566"/>
            <a:ext cx="8483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/>
              <a:t>Employee</a:t>
            </a:r>
            <a:endParaRPr lang="en-US" sz="1200" b="1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490174" y="2789893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681862" y="3077925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2676307">
            <a:off x="3132449" y="3491257"/>
            <a:ext cx="2160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 </a:t>
            </a:r>
            <a:r>
              <a:rPr lang="en-US" sz="1200" b="1" dirty="0" smtClean="0"/>
              <a:t>Retrieve user info</a:t>
            </a:r>
            <a:endParaRPr lang="en-US" sz="1200" b="1" dirty="0"/>
          </a:p>
        </p:txBody>
      </p:sp>
      <p:sp>
        <p:nvSpPr>
          <p:cNvPr id="31" name="Flowchart: Document 30"/>
          <p:cNvSpPr/>
          <p:nvPr/>
        </p:nvSpPr>
        <p:spPr>
          <a:xfrm>
            <a:off x="1961782" y="4086037"/>
            <a:ext cx="1872208" cy="1656184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0" tIns="0" rIns="0" bIns="0" rtlCol="0" anchor="t" anchorCtr="0"/>
          <a:lstStyle/>
          <a:p>
            <a:pPr algn="ctr"/>
            <a:r>
              <a:rPr lang="en-US" sz="1400" b="1" dirty="0" smtClean="0"/>
              <a:t>Configuration Page</a:t>
            </a:r>
          </a:p>
          <a:p>
            <a:pPr algn="ctr"/>
            <a:endParaRPr lang="en-US" sz="1400" b="1" dirty="0" smtClean="0"/>
          </a:p>
          <a:p>
            <a:pPr algn="ctr">
              <a:buFontTx/>
              <a:buChar char="-"/>
            </a:pPr>
            <a:r>
              <a:rPr lang="en-US" sz="1200" dirty="0" smtClean="0"/>
              <a:t>Add new configuration</a:t>
            </a:r>
          </a:p>
          <a:p>
            <a:pPr algn="ctr">
              <a:buFontTx/>
              <a:buChar char="-"/>
            </a:pPr>
            <a:endParaRPr lang="en-US" sz="1200" dirty="0" smtClean="0"/>
          </a:p>
          <a:p>
            <a:pPr algn="ctr">
              <a:buFontTx/>
              <a:buChar char="-"/>
            </a:pPr>
            <a:r>
              <a:rPr lang="en-US" sz="1200" dirty="0" smtClean="0"/>
              <a:t> Update the status of existing configurations to 0</a:t>
            </a:r>
          </a:p>
          <a:p>
            <a:pPr algn="ctr"/>
            <a:endParaRPr lang="en-US" sz="1400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3833990" y="4446077"/>
            <a:ext cx="115212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833990" y="4518085"/>
            <a:ext cx="1225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Update the </a:t>
            </a:r>
            <a:r>
              <a:rPr lang="en-US" sz="1200" b="1" dirty="0" smtClean="0"/>
              <a:t>Configuration </a:t>
            </a:r>
            <a:r>
              <a:rPr lang="en-US" sz="1200" b="1" dirty="0" smtClean="0"/>
              <a:t>Table</a:t>
            </a:r>
            <a:endParaRPr lang="en-US" sz="1200" b="1" dirty="0"/>
          </a:p>
        </p:txBody>
      </p:sp>
      <p:cxnSp>
        <p:nvCxnSpPr>
          <p:cNvPr id="40" name="Shape 39"/>
          <p:cNvCxnSpPr>
            <a:stCxn id="31" idx="2"/>
          </p:cNvCxnSpPr>
          <p:nvPr/>
        </p:nvCxnSpPr>
        <p:spPr>
          <a:xfrm rot="16200000" flipH="1">
            <a:off x="3527216" y="5003399"/>
            <a:ext cx="541540" cy="18002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158813" y="5886237"/>
            <a:ext cx="12461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/>
              <a:t>Managing Users</a:t>
            </a:r>
            <a:endParaRPr lang="en-US" sz="1200" b="1" dirty="0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5490174" y="5022141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16200000">
            <a:off x="5272531" y="5116094"/>
            <a:ext cx="1225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Update the </a:t>
            </a:r>
            <a:r>
              <a:rPr lang="en-US" sz="1200" b="1" dirty="0" smtClean="0"/>
              <a:t>Clients </a:t>
            </a:r>
            <a:r>
              <a:rPr lang="en-US" sz="1200" b="1" dirty="0" smtClean="0"/>
              <a:t>Table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SDD Report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parts to reporting</a:t>
            </a:r>
          </a:p>
          <a:p>
            <a:pPr lvl="1"/>
            <a:r>
              <a:rPr lang="en-US" dirty="0" smtClean="0"/>
              <a:t>Report generation</a:t>
            </a:r>
          </a:p>
          <a:p>
            <a:pPr lvl="1"/>
            <a:r>
              <a:rPr lang="en-US" dirty="0" smtClean="0"/>
              <a:t>Email the report</a:t>
            </a:r>
          </a:p>
          <a:p>
            <a:r>
              <a:rPr lang="en-US" dirty="0" smtClean="0"/>
              <a:t>Report Generation</a:t>
            </a:r>
          </a:p>
          <a:p>
            <a:pPr lvl="1"/>
            <a:r>
              <a:rPr lang="en-US" dirty="0" smtClean="0"/>
              <a:t>Use of Crystal Report for generating reports</a:t>
            </a:r>
          </a:p>
          <a:p>
            <a:pPr lvl="1"/>
            <a:r>
              <a:rPr lang="en-US" dirty="0" smtClean="0"/>
              <a:t>Use Crystal report Wizard to create the report design</a:t>
            </a:r>
          </a:p>
          <a:p>
            <a:pPr lvl="1"/>
            <a:r>
              <a:rPr lang="en-US" dirty="0" smtClean="0"/>
              <a:t>Plug in the SQL query into the report </a:t>
            </a:r>
          </a:p>
          <a:p>
            <a:pPr lvl="1"/>
            <a:r>
              <a:rPr lang="en-US" dirty="0" smtClean="0"/>
              <a:t>Export as PDF into a temporary folder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Secure Discovery Delivery/Feras, Raavi, Roshnee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558788"/>
            <a:ext cx="4042975" cy="2424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6711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SDD Report Module(</a:t>
            </a:r>
            <a:r>
              <a:rPr lang="en-US" dirty="0" err="1" smtClean="0"/>
              <a:t>Contd</a:t>
            </a:r>
            <a:r>
              <a:rPr lang="en-US" dirty="0" smtClean="0"/>
              <a:t>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Email to User</a:t>
            </a:r>
          </a:p>
          <a:p>
            <a:pPr lvl="1"/>
            <a:r>
              <a:rPr lang="en-US" dirty="0" smtClean="0"/>
              <a:t>Get list of report recipients and their email from database</a:t>
            </a:r>
          </a:p>
          <a:p>
            <a:pPr lvl="1"/>
            <a:r>
              <a:rPr lang="en-US" dirty="0" smtClean="0"/>
              <a:t>Use C#’s email interface  to create a message with reports as attachments</a:t>
            </a:r>
          </a:p>
          <a:p>
            <a:pPr lvl="1"/>
            <a:r>
              <a:rPr lang="en-US" dirty="0" smtClean="0"/>
              <a:t>Send the email using SMTP</a:t>
            </a:r>
          </a:p>
          <a:p>
            <a:pPr marL="118872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Secure Discovery Delivery/Feras, Raavi, Roshnee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978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SDD Report Module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Email reports to users specified in database</a:t>
            </a:r>
          </a:p>
          <a:p>
            <a:pPr lvl="1"/>
            <a:r>
              <a:rPr lang="en-US" dirty="0" smtClean="0"/>
              <a:t>Email frequency defined by the database.</a:t>
            </a:r>
          </a:p>
          <a:p>
            <a:r>
              <a:rPr lang="en-US" dirty="0" smtClean="0"/>
              <a:t>What tools is used to generate reporting.</a:t>
            </a:r>
          </a:p>
          <a:p>
            <a:r>
              <a:rPr lang="en-US" dirty="0" smtClean="0"/>
              <a:t>Email code example</a:t>
            </a:r>
          </a:p>
          <a:p>
            <a:r>
              <a:rPr lang="en-US" dirty="0" smtClean="0"/>
              <a:t>Lessons learnt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Secure Discovery Delivery/Feras, Raavi, Roshnee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753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Integrating the discovery website.</a:t>
            </a:r>
          </a:p>
          <a:p>
            <a:r>
              <a:rPr lang="en-US" dirty="0" smtClean="0"/>
              <a:t>Developing the control panel.</a:t>
            </a:r>
          </a:p>
          <a:p>
            <a:r>
              <a:rPr lang="en-US" dirty="0" smtClean="0"/>
              <a:t>Testing</a:t>
            </a:r>
            <a:endParaRPr lang="en-US" dirty="0" smtClean="0"/>
          </a:p>
          <a:p>
            <a:r>
              <a:rPr lang="en-US" dirty="0" smtClean="0"/>
              <a:t>Building the deployment guide</a:t>
            </a:r>
          </a:p>
          <a:p>
            <a:r>
              <a:rPr lang="en-US" dirty="0" smtClean="0"/>
              <a:t>Product Delivery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Secure Discovery Delivery/Feras, Raavi, Roshnee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SDD requirements</a:t>
            </a:r>
          </a:p>
          <a:p>
            <a:r>
              <a:rPr lang="en-US" dirty="0" smtClean="0"/>
              <a:t>System Architecture/Platform</a:t>
            </a:r>
          </a:p>
          <a:p>
            <a:r>
              <a:rPr lang="en-US" dirty="0" smtClean="0"/>
              <a:t>SDD membership registration/password scheme</a:t>
            </a:r>
          </a:p>
          <a:p>
            <a:r>
              <a:rPr lang="en-US" dirty="0" smtClean="0"/>
              <a:t>SDD delivery and monitoring</a:t>
            </a:r>
          </a:p>
          <a:p>
            <a:r>
              <a:rPr lang="en-US" dirty="0" smtClean="0"/>
              <a:t>SDD reporting</a:t>
            </a:r>
          </a:p>
          <a:p>
            <a:r>
              <a:rPr lang="en-US" dirty="0" smtClean="0"/>
              <a:t>Lessons Learnt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Secure Discovery Delivery/Feras, Raavi, Roshnee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918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SDD Project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Secure Discovery Delivery (SDD) </a:t>
            </a:r>
            <a:r>
              <a:rPr lang="en-US" dirty="0" smtClean="0"/>
              <a:t>is a Colorado </a:t>
            </a:r>
            <a:r>
              <a:rPr lang="en-US" dirty="0"/>
              <a:t>Statewide Internet Portal Authority (</a:t>
            </a:r>
            <a:r>
              <a:rPr lang="en-US" dirty="0" smtClean="0"/>
              <a:t>SIPA) e-Government grant project, sponsored </a:t>
            </a:r>
            <a:r>
              <a:rPr lang="en-US" dirty="0"/>
              <a:t>by 4th District Attorney (DA) </a:t>
            </a:r>
            <a:r>
              <a:rPr lang="en-US" dirty="0" smtClean="0"/>
              <a:t>Office.</a:t>
            </a:r>
          </a:p>
          <a:p>
            <a:r>
              <a:rPr lang="en-US" dirty="0"/>
              <a:t>D</a:t>
            </a:r>
            <a:r>
              <a:rPr lang="en-US" dirty="0" smtClean="0"/>
              <a:t>eliver </a:t>
            </a:r>
            <a:r>
              <a:rPr lang="en-US" dirty="0"/>
              <a:t>a </a:t>
            </a:r>
            <a:r>
              <a:rPr lang="en-US" dirty="0" smtClean="0"/>
              <a:t>secure/reliable solution </a:t>
            </a:r>
            <a:r>
              <a:rPr lang="en-US" dirty="0"/>
              <a:t>simplifying transfer of court case "discovery" to attorneys.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Secure Discovery Delivery/Feras, Raavi, Roshnee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460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Customer Enrollment</a:t>
            </a:r>
          </a:p>
          <a:p>
            <a:pPr lvl="1"/>
            <a:r>
              <a:rPr lang="en-US" dirty="0" smtClean="0"/>
              <a:t>Registration; email notification/verification. </a:t>
            </a:r>
          </a:p>
          <a:p>
            <a:r>
              <a:rPr lang="en-US" dirty="0" smtClean="0"/>
              <a:t>Request </a:t>
            </a:r>
            <a:r>
              <a:rPr lang="en-US" dirty="0" err="1" smtClean="0"/>
              <a:t>Payment&amp;Discovery</a:t>
            </a:r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nfo </a:t>
            </a:r>
            <a:r>
              <a:rPr lang="en-US" dirty="0"/>
              <a:t>E</a:t>
            </a:r>
            <a:r>
              <a:rPr lang="en-US" dirty="0" smtClean="0"/>
              <a:t>ncryption </a:t>
            </a:r>
          </a:p>
          <a:p>
            <a:pPr lvl="1"/>
            <a:r>
              <a:rPr lang="en-US" dirty="0" smtClean="0"/>
              <a:t>staff interaction; PKI </a:t>
            </a:r>
            <a:r>
              <a:rPr lang="en-US" dirty="0" err="1" smtClean="0"/>
              <a:t>solution</a:t>
            </a:r>
            <a:r>
              <a:rPr lang="en-US" dirty="0" err="1" smtClean="0">
                <a:sym typeface="Wingdings" pitchFamily="2" charset="2"/>
              </a:rPr>
              <a:t>Simple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AESWinzip</a:t>
            </a:r>
            <a:endParaRPr lang="en-US" dirty="0" smtClean="0"/>
          </a:p>
          <a:p>
            <a:r>
              <a:rPr lang="en-US" dirty="0" smtClean="0"/>
              <a:t>Secure Delivery </a:t>
            </a:r>
          </a:p>
          <a:p>
            <a:pPr lvl="1"/>
            <a:r>
              <a:rPr lang="en-US" dirty="0" smtClean="0"/>
              <a:t>SFTP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IIS(https with scripts hiding directory info)</a:t>
            </a:r>
          </a:p>
          <a:p>
            <a:r>
              <a:rPr lang="en-US" dirty="0" smtClean="0"/>
              <a:t>Periodical/Manual Reporting</a:t>
            </a:r>
          </a:p>
          <a:p>
            <a:endParaRPr lang="en-US" dirty="0"/>
          </a:p>
          <a:p>
            <a:r>
              <a:rPr lang="en-US" dirty="0" smtClean="0"/>
              <a:t>Windows 2008R2 server/IIS/SQL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Secure Discovery Delivery/Feras, Raavi, Roshnee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640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Magnetic Disk 7"/>
          <p:cNvSpPr/>
          <p:nvPr/>
        </p:nvSpPr>
        <p:spPr>
          <a:xfrm>
            <a:off x="4211960" y="2636912"/>
            <a:ext cx="936104" cy="1152128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Database)</a:t>
            </a:r>
            <a:endParaRPr lang="en-US" sz="11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3347864" y="4581128"/>
            <a:ext cx="2592288" cy="1728192"/>
            <a:chOff x="3347864" y="4005064"/>
            <a:chExt cx="2592288" cy="1728192"/>
          </a:xfrm>
        </p:grpSpPr>
        <p:sp>
          <p:nvSpPr>
            <p:cNvPr id="1029" name="server"/>
            <p:cNvSpPr>
              <a:spLocks noEditPoints="1" noChangeArrowheads="1"/>
            </p:cNvSpPr>
            <p:nvPr/>
          </p:nvSpPr>
          <p:spPr bwMode="auto">
            <a:xfrm>
              <a:off x="3419872" y="4005064"/>
              <a:ext cx="2520280" cy="1728192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61 w 21600"/>
                <a:gd name="T17" fmla="*/ 22454 h 21600"/>
                <a:gd name="T18" fmla="*/ 21069 w 21600"/>
                <a:gd name="T19" fmla="*/ 28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  <a:path w="21600" h="21600" extrusionOk="0">
                  <a:moveTo>
                    <a:pt x="1662" y="1709"/>
                  </a:moveTo>
                  <a:lnTo>
                    <a:pt x="9046" y="1709"/>
                  </a:lnTo>
                  <a:lnTo>
                    <a:pt x="9046" y="2331"/>
                  </a:lnTo>
                  <a:lnTo>
                    <a:pt x="1662" y="2331"/>
                  </a:lnTo>
                  <a:lnTo>
                    <a:pt x="1662" y="1709"/>
                  </a:lnTo>
                  <a:moveTo>
                    <a:pt x="0" y="4351"/>
                  </a:moveTo>
                  <a:lnTo>
                    <a:pt x="10892" y="4351"/>
                  </a:lnTo>
                  <a:lnTo>
                    <a:pt x="10892" y="14141"/>
                  </a:lnTo>
                  <a:lnTo>
                    <a:pt x="21600" y="14141"/>
                  </a:lnTo>
                  <a:moveTo>
                    <a:pt x="11631" y="1243"/>
                  </a:moveTo>
                  <a:lnTo>
                    <a:pt x="20492" y="1243"/>
                  </a:lnTo>
                  <a:lnTo>
                    <a:pt x="20492" y="1554"/>
                  </a:lnTo>
                  <a:lnTo>
                    <a:pt x="11631" y="1554"/>
                  </a:lnTo>
                  <a:lnTo>
                    <a:pt x="11631" y="1243"/>
                  </a:lnTo>
                  <a:moveTo>
                    <a:pt x="11631" y="3263"/>
                  </a:moveTo>
                  <a:lnTo>
                    <a:pt x="20492" y="3263"/>
                  </a:lnTo>
                  <a:lnTo>
                    <a:pt x="20492" y="3574"/>
                  </a:lnTo>
                  <a:lnTo>
                    <a:pt x="11631" y="3574"/>
                  </a:lnTo>
                  <a:lnTo>
                    <a:pt x="11631" y="3263"/>
                  </a:lnTo>
                  <a:moveTo>
                    <a:pt x="11631" y="6060"/>
                  </a:moveTo>
                  <a:lnTo>
                    <a:pt x="20492" y="6060"/>
                  </a:lnTo>
                  <a:lnTo>
                    <a:pt x="20492" y="6371"/>
                  </a:lnTo>
                  <a:lnTo>
                    <a:pt x="11631" y="6371"/>
                  </a:lnTo>
                  <a:lnTo>
                    <a:pt x="11631" y="6060"/>
                  </a:lnTo>
                  <a:moveTo>
                    <a:pt x="11631" y="8081"/>
                  </a:moveTo>
                  <a:lnTo>
                    <a:pt x="20308" y="8081"/>
                  </a:lnTo>
                  <a:lnTo>
                    <a:pt x="20308" y="8391"/>
                  </a:lnTo>
                  <a:lnTo>
                    <a:pt x="11631" y="8391"/>
                  </a:lnTo>
                  <a:lnTo>
                    <a:pt x="11631" y="8081"/>
                  </a:lnTo>
                  <a:moveTo>
                    <a:pt x="11631" y="4196"/>
                  </a:moveTo>
                  <a:lnTo>
                    <a:pt x="12369" y="4196"/>
                  </a:lnTo>
                  <a:lnTo>
                    <a:pt x="12369" y="4817"/>
                  </a:lnTo>
                  <a:lnTo>
                    <a:pt x="11631" y="4817"/>
                  </a:lnTo>
                  <a:lnTo>
                    <a:pt x="11631" y="4196"/>
                  </a:lnTo>
                  <a:moveTo>
                    <a:pt x="14400" y="4196"/>
                  </a:moveTo>
                  <a:lnTo>
                    <a:pt x="15138" y="4196"/>
                  </a:lnTo>
                  <a:lnTo>
                    <a:pt x="15138" y="4817"/>
                  </a:lnTo>
                  <a:lnTo>
                    <a:pt x="14400" y="4817"/>
                  </a:lnTo>
                  <a:lnTo>
                    <a:pt x="14400" y="4196"/>
                  </a:lnTo>
                  <a:moveTo>
                    <a:pt x="16985" y="4196"/>
                  </a:moveTo>
                  <a:lnTo>
                    <a:pt x="17723" y="4196"/>
                  </a:lnTo>
                  <a:lnTo>
                    <a:pt x="17723" y="4817"/>
                  </a:lnTo>
                  <a:lnTo>
                    <a:pt x="16985" y="4817"/>
                  </a:lnTo>
                  <a:lnTo>
                    <a:pt x="16985" y="4196"/>
                  </a:lnTo>
                  <a:moveTo>
                    <a:pt x="19754" y="4196"/>
                  </a:moveTo>
                  <a:lnTo>
                    <a:pt x="20492" y="4196"/>
                  </a:lnTo>
                  <a:lnTo>
                    <a:pt x="20492" y="4817"/>
                  </a:lnTo>
                  <a:lnTo>
                    <a:pt x="19754" y="4817"/>
                  </a:lnTo>
                  <a:lnTo>
                    <a:pt x="19754" y="4196"/>
                  </a:lnTo>
                  <a:moveTo>
                    <a:pt x="11631" y="9635"/>
                  </a:moveTo>
                  <a:lnTo>
                    <a:pt x="12369" y="9635"/>
                  </a:lnTo>
                  <a:lnTo>
                    <a:pt x="12369" y="10256"/>
                  </a:lnTo>
                  <a:lnTo>
                    <a:pt x="11631" y="10256"/>
                  </a:lnTo>
                  <a:lnTo>
                    <a:pt x="11631" y="9635"/>
                  </a:lnTo>
                  <a:moveTo>
                    <a:pt x="14400" y="9635"/>
                  </a:moveTo>
                  <a:lnTo>
                    <a:pt x="15138" y="9635"/>
                  </a:lnTo>
                  <a:lnTo>
                    <a:pt x="15138" y="10256"/>
                  </a:lnTo>
                  <a:lnTo>
                    <a:pt x="14400" y="10256"/>
                  </a:lnTo>
                  <a:lnTo>
                    <a:pt x="14400" y="9635"/>
                  </a:lnTo>
                  <a:moveTo>
                    <a:pt x="16985" y="9635"/>
                  </a:moveTo>
                  <a:lnTo>
                    <a:pt x="17723" y="9635"/>
                  </a:lnTo>
                  <a:lnTo>
                    <a:pt x="17723" y="10256"/>
                  </a:lnTo>
                  <a:lnTo>
                    <a:pt x="16985" y="10256"/>
                  </a:lnTo>
                  <a:lnTo>
                    <a:pt x="16985" y="9635"/>
                  </a:lnTo>
                  <a:moveTo>
                    <a:pt x="19754" y="9635"/>
                  </a:moveTo>
                  <a:lnTo>
                    <a:pt x="20492" y="9635"/>
                  </a:lnTo>
                  <a:lnTo>
                    <a:pt x="20492" y="10256"/>
                  </a:lnTo>
                  <a:lnTo>
                    <a:pt x="19754" y="10256"/>
                  </a:lnTo>
                  <a:lnTo>
                    <a:pt x="19754" y="9635"/>
                  </a:lnTo>
                  <a:moveTo>
                    <a:pt x="10892" y="14141"/>
                  </a:moveTo>
                  <a:lnTo>
                    <a:pt x="10892" y="15384"/>
                  </a:lnTo>
                  <a:lnTo>
                    <a:pt x="10892" y="20046"/>
                  </a:lnTo>
                  <a:lnTo>
                    <a:pt x="10892" y="21600"/>
                  </a:lnTo>
                  <a:lnTo>
                    <a:pt x="10892" y="14141"/>
                  </a:lnTo>
                  <a:moveTo>
                    <a:pt x="10892" y="4351"/>
                  </a:moveTo>
                  <a:lnTo>
                    <a:pt x="10892" y="3574"/>
                  </a:lnTo>
                  <a:lnTo>
                    <a:pt x="10892" y="932"/>
                  </a:lnTo>
                  <a:lnTo>
                    <a:pt x="10892" y="0"/>
                  </a:lnTo>
                  <a:lnTo>
                    <a:pt x="10892" y="4351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47864" y="4509120"/>
              <a:ext cx="1368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Web Server</a:t>
              </a:r>
            </a:p>
            <a:p>
              <a:pPr algn="ctr"/>
              <a:r>
                <a:rPr lang="en-US" dirty="0" smtClean="0"/>
                <a:t>(IIS )</a:t>
              </a:r>
              <a:endParaRPr lang="en-US" dirty="0"/>
            </a:p>
          </p:txBody>
        </p:sp>
      </p:grpSp>
      <p:sp>
        <p:nvSpPr>
          <p:cNvPr id="13" name="Flowchart: Document 12"/>
          <p:cNvSpPr/>
          <p:nvPr/>
        </p:nvSpPr>
        <p:spPr>
          <a:xfrm>
            <a:off x="3635896" y="476672"/>
            <a:ext cx="1872208" cy="1584176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Reporting Service</a:t>
            </a:r>
          </a:p>
          <a:p>
            <a:pPr algn="ctr"/>
            <a:r>
              <a:rPr lang="en-US" sz="1400" dirty="0" smtClean="0"/>
              <a:t>[Console Application]</a:t>
            </a:r>
          </a:p>
          <a:p>
            <a:pPr algn="ctr"/>
            <a:endParaRPr lang="en-US" sz="1400" dirty="0" smtClean="0"/>
          </a:p>
          <a:p>
            <a:pPr>
              <a:buFontTx/>
              <a:buChar char="-"/>
            </a:pPr>
            <a:r>
              <a:rPr lang="en-US" sz="1400" dirty="0" smtClean="0"/>
              <a:t>Create reports</a:t>
            </a:r>
          </a:p>
          <a:p>
            <a:pPr algn="ctr">
              <a:buFontTx/>
              <a:buChar char="-"/>
            </a:pPr>
            <a:r>
              <a:rPr lang="en-US" sz="1400" dirty="0" smtClean="0"/>
              <a:t>Send reports by email</a:t>
            </a:r>
            <a:endParaRPr lang="en-US" sz="1400" dirty="0"/>
          </a:p>
        </p:txBody>
      </p:sp>
      <p:sp>
        <p:nvSpPr>
          <p:cNvPr id="14" name="Flowchart: Document 13"/>
          <p:cNvSpPr/>
          <p:nvPr/>
        </p:nvSpPr>
        <p:spPr>
          <a:xfrm>
            <a:off x="7020272" y="620688"/>
            <a:ext cx="1872208" cy="2088232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Control Panel</a:t>
            </a:r>
          </a:p>
          <a:p>
            <a:pPr algn="ctr"/>
            <a:r>
              <a:rPr lang="en-US" sz="1400" dirty="0" smtClean="0"/>
              <a:t>[Web Application]</a:t>
            </a:r>
          </a:p>
          <a:p>
            <a:pPr algn="ctr"/>
            <a:r>
              <a:rPr lang="en-US" sz="1400" dirty="0" smtClean="0"/>
              <a:t>[Intranet]</a:t>
            </a:r>
          </a:p>
          <a:p>
            <a:pPr algn="ctr"/>
            <a:endParaRPr lang="en-US" sz="1400" dirty="0" smtClean="0"/>
          </a:p>
          <a:p>
            <a:pPr>
              <a:buFontTx/>
              <a:buChar char="-"/>
            </a:pPr>
            <a:r>
              <a:rPr lang="en-US" sz="1400" dirty="0" smtClean="0"/>
              <a:t> Managing users</a:t>
            </a:r>
          </a:p>
          <a:p>
            <a:pPr>
              <a:buFontTx/>
              <a:buChar char="-"/>
            </a:pPr>
            <a:r>
              <a:rPr lang="en-US" sz="1400" dirty="0" smtClean="0"/>
              <a:t>Processing requests</a:t>
            </a:r>
          </a:p>
          <a:p>
            <a:pPr algn="ctr">
              <a:buFontTx/>
              <a:buChar char="-"/>
            </a:pPr>
            <a:r>
              <a:rPr lang="en-US" sz="1400" dirty="0" smtClean="0"/>
              <a:t>System configuration</a:t>
            </a:r>
            <a:endParaRPr lang="en-US" sz="1400" dirty="0"/>
          </a:p>
        </p:txBody>
      </p:sp>
      <p:sp>
        <p:nvSpPr>
          <p:cNvPr id="15" name="Flowchart: Document 14"/>
          <p:cNvSpPr/>
          <p:nvPr/>
        </p:nvSpPr>
        <p:spPr>
          <a:xfrm>
            <a:off x="7020272" y="3645024"/>
            <a:ext cx="1872208" cy="2088232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Monitoring  App</a:t>
            </a:r>
          </a:p>
          <a:p>
            <a:pPr algn="ctr"/>
            <a:r>
              <a:rPr lang="en-US" sz="1400" dirty="0" smtClean="0"/>
              <a:t>[Console Application]</a:t>
            </a:r>
          </a:p>
          <a:p>
            <a:pPr algn="ctr"/>
            <a:endParaRPr lang="en-US" sz="1400" dirty="0" smtClean="0"/>
          </a:p>
          <a:p>
            <a:pPr>
              <a:buFontTx/>
              <a:buChar char="-"/>
            </a:pPr>
            <a:r>
              <a:rPr lang="en-US" sz="1400" dirty="0" smtClean="0"/>
              <a:t> Managing Files</a:t>
            </a:r>
          </a:p>
        </p:txBody>
      </p:sp>
      <p:sp>
        <p:nvSpPr>
          <p:cNvPr id="16" name="Flowchart: Document 15"/>
          <p:cNvSpPr/>
          <p:nvPr/>
        </p:nvSpPr>
        <p:spPr>
          <a:xfrm>
            <a:off x="467544" y="2060848"/>
            <a:ext cx="2304256" cy="2088232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Discovery Website</a:t>
            </a:r>
          </a:p>
          <a:p>
            <a:pPr algn="ctr"/>
            <a:r>
              <a:rPr lang="en-US" sz="1400" dirty="0" smtClean="0"/>
              <a:t>[Web Application]</a:t>
            </a:r>
          </a:p>
          <a:p>
            <a:pPr algn="ctr"/>
            <a:r>
              <a:rPr lang="en-US" sz="1400" dirty="0" smtClean="0"/>
              <a:t>[Internet]</a:t>
            </a:r>
          </a:p>
          <a:p>
            <a:pPr algn="ctr"/>
            <a:endParaRPr lang="en-US" sz="1400" dirty="0" smtClean="0"/>
          </a:p>
          <a:p>
            <a:pPr>
              <a:buFontTx/>
              <a:buChar char="-"/>
            </a:pPr>
            <a:r>
              <a:rPr lang="en-US" sz="1400" dirty="0" smtClean="0"/>
              <a:t> Customer registration</a:t>
            </a:r>
          </a:p>
          <a:p>
            <a:pPr>
              <a:buFontTx/>
              <a:buChar char="-"/>
            </a:pPr>
            <a:r>
              <a:rPr lang="en-US" sz="1400" dirty="0" smtClean="0"/>
              <a:t>Authentication</a:t>
            </a:r>
          </a:p>
          <a:p>
            <a:pPr>
              <a:buFontTx/>
              <a:buChar char="-"/>
            </a:pPr>
            <a:r>
              <a:rPr lang="en-US" sz="1400" dirty="0" smtClean="0"/>
              <a:t> File Delivery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220072" y="198884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067944" y="213285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915816" y="3068960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915816" y="3356992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292080" y="2060848"/>
            <a:ext cx="158417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364088" y="2492896"/>
            <a:ext cx="151216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5148064" y="2708920"/>
            <a:ext cx="180020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084168" y="530120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5292080" y="3429000"/>
            <a:ext cx="1584176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547664" y="3411070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(Feras)</a:t>
            </a:r>
            <a:endParaRPr lang="en-US" sz="1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7164288" y="5301208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(Feras)</a:t>
            </a:r>
            <a:endParaRPr lang="en-US" sz="1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092280" y="227687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(Feras)</a:t>
            </a:r>
            <a:endParaRPr lang="en-US" sz="12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1736793" y="3186081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(</a:t>
            </a:r>
            <a:r>
              <a:rPr lang="en-US" sz="1200" b="1" dirty="0" err="1" smtClean="0"/>
              <a:t>Raavi</a:t>
            </a:r>
            <a:r>
              <a:rPr lang="en-US" sz="1200" b="1" dirty="0" smtClean="0"/>
              <a:t>)</a:t>
            </a:r>
            <a:endParaRPr lang="en-US" sz="1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2195736" y="2971837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(</a:t>
            </a:r>
            <a:r>
              <a:rPr lang="en-US" sz="1200" b="1" dirty="0" err="1" smtClean="0"/>
              <a:t>Raavi</a:t>
            </a:r>
            <a:r>
              <a:rPr lang="en-US" sz="1200" b="1" dirty="0" smtClean="0"/>
              <a:t>)</a:t>
            </a:r>
            <a:endParaRPr lang="en-US" sz="12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355976" y="3789040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(</a:t>
            </a:r>
            <a:r>
              <a:rPr lang="en-US" sz="1200" b="1" dirty="0" err="1" smtClean="0"/>
              <a:t>Raavi</a:t>
            </a:r>
            <a:r>
              <a:rPr lang="en-US" sz="1200" b="1" dirty="0" smtClean="0"/>
              <a:t>)</a:t>
            </a:r>
            <a:endParaRPr lang="en-US" sz="1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4139952" y="2060848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(</a:t>
            </a:r>
            <a:r>
              <a:rPr lang="en-US" sz="1200" b="1" dirty="0" err="1" smtClean="0"/>
              <a:t>Roshnee</a:t>
            </a:r>
            <a:r>
              <a:rPr lang="en-US" sz="1200" b="1" dirty="0" smtClean="0"/>
              <a:t>)</a:t>
            </a:r>
            <a:endParaRPr lang="en-US" sz="1200" b="1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059832" y="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The Framework of The System 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Secure Discovery Delivery/Feras, Raavi, Roshnee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52728"/>
          </a:xfrm>
        </p:spPr>
        <p:txBody>
          <a:bodyPr>
            <a:normAutofit/>
          </a:bodyPr>
          <a:lstStyle/>
          <a:p>
            <a:r>
              <a:rPr lang="en-US" dirty="0" smtClean="0"/>
              <a:t>SDD Login &amp; Database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Gather </a:t>
            </a:r>
            <a:r>
              <a:rPr lang="en-US" dirty="0" smtClean="0"/>
              <a:t>preliminary requirements</a:t>
            </a:r>
          </a:p>
          <a:p>
            <a:r>
              <a:rPr lang="en-US" dirty="0" smtClean="0"/>
              <a:t>Design database</a:t>
            </a:r>
          </a:p>
          <a:p>
            <a:r>
              <a:rPr lang="en-US" dirty="0" smtClean="0"/>
              <a:t>Design UI for login</a:t>
            </a:r>
          </a:p>
          <a:p>
            <a:r>
              <a:rPr lang="en-US" dirty="0" smtClean="0"/>
              <a:t>Generation of code</a:t>
            </a:r>
          </a:p>
          <a:p>
            <a:r>
              <a:rPr lang="en-US" dirty="0" smtClean="0"/>
              <a:t>Email alerts</a:t>
            </a:r>
          </a:p>
          <a:p>
            <a:r>
              <a:rPr lang="en-US" dirty="0" smtClean="0"/>
              <a:t>Session Creation</a:t>
            </a:r>
          </a:p>
          <a:p>
            <a:r>
              <a:rPr lang="en-US" dirty="0" smtClean="0"/>
              <a:t>Learnt password encryption, basics of database, session creation, regular expressions, bad coding procedures, importance of commenting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476999"/>
            <a:ext cx="2133600" cy="274320"/>
          </a:xfrm>
        </p:spPr>
        <p:txBody>
          <a:bodyPr/>
          <a:lstStyle/>
          <a:p>
            <a:fld id="{5BAB2B71-D7AB-44A3-8D4A-A5FF2A587F80}" type="datetime1">
              <a:rPr lang="en-US" smtClean="0"/>
              <a:t>4/30/2012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640596" y="6476999"/>
            <a:ext cx="5507719" cy="274320"/>
          </a:xfrm>
        </p:spPr>
        <p:txBody>
          <a:bodyPr/>
          <a:lstStyle/>
          <a:p>
            <a:r>
              <a:rPr lang="en-US" dirty="0" smtClean="0"/>
              <a:t>Secure Discovery Delivery/Feras, </a:t>
            </a:r>
            <a:r>
              <a:rPr lang="en-US" dirty="0" err="1" smtClean="0"/>
              <a:t>Raavi</a:t>
            </a:r>
            <a:r>
              <a:rPr lang="en-US" dirty="0" smtClean="0"/>
              <a:t>, </a:t>
            </a:r>
            <a:r>
              <a:rPr lang="en-US" dirty="0" err="1" smtClean="0"/>
              <a:t>Roshnee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204396" y="6476999"/>
            <a:ext cx="733864" cy="274320"/>
          </a:xfrm>
        </p:spPr>
        <p:txBody>
          <a:bodyPr/>
          <a:lstStyle/>
          <a:p>
            <a:fld id="{5CD98153-59CE-40D2-9892-A711F936961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98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Magnetic Disk 7"/>
          <p:cNvSpPr/>
          <p:nvPr/>
        </p:nvSpPr>
        <p:spPr>
          <a:xfrm>
            <a:off x="4211960" y="2636912"/>
            <a:ext cx="936104" cy="1152128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Database</a:t>
            </a:r>
            <a:endParaRPr lang="en-US" sz="1100" dirty="0"/>
          </a:p>
        </p:txBody>
      </p:sp>
      <p:sp>
        <p:nvSpPr>
          <p:cNvPr id="13" name="Flowchart: Document 12"/>
          <p:cNvSpPr/>
          <p:nvPr/>
        </p:nvSpPr>
        <p:spPr>
          <a:xfrm>
            <a:off x="3635896" y="476672"/>
            <a:ext cx="1872208" cy="1584176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WEB UI</a:t>
            </a:r>
          </a:p>
          <a:p>
            <a:pPr algn="ctr"/>
            <a:endParaRPr lang="en-US" sz="1400" dirty="0" smtClean="0"/>
          </a:p>
          <a:p>
            <a:pPr>
              <a:buFontTx/>
              <a:buChar char="-"/>
            </a:pPr>
            <a:r>
              <a:rPr lang="en-US" sz="1400" dirty="0" smtClean="0"/>
              <a:t> Design</a:t>
            </a:r>
          </a:p>
          <a:p>
            <a:pPr>
              <a:buFontTx/>
              <a:buChar char="-"/>
            </a:pPr>
            <a:r>
              <a:rPr lang="en-US" sz="1400" dirty="0" smtClean="0"/>
              <a:t> Input Validation (client side)</a:t>
            </a:r>
          </a:p>
        </p:txBody>
      </p:sp>
      <p:sp>
        <p:nvSpPr>
          <p:cNvPr id="16" name="Flowchart: Document 15"/>
          <p:cNvSpPr/>
          <p:nvPr/>
        </p:nvSpPr>
        <p:spPr>
          <a:xfrm>
            <a:off x="467544" y="2060848"/>
            <a:ext cx="2304256" cy="2088232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Discovery Website</a:t>
            </a:r>
          </a:p>
          <a:p>
            <a:pPr algn="ctr"/>
            <a:r>
              <a:rPr lang="en-US" sz="1400" dirty="0" smtClean="0"/>
              <a:t>[Web Application]</a:t>
            </a:r>
          </a:p>
          <a:p>
            <a:pPr algn="ctr"/>
            <a:r>
              <a:rPr lang="en-US" sz="1400" dirty="0" smtClean="0"/>
              <a:t>[Internet]</a:t>
            </a:r>
          </a:p>
          <a:p>
            <a:endParaRPr lang="en-US" sz="1400" dirty="0" smtClean="0"/>
          </a:p>
          <a:p>
            <a:pPr>
              <a:buFontTx/>
              <a:buChar char="-"/>
            </a:pPr>
            <a:r>
              <a:rPr lang="en-US" sz="1400" dirty="0" smtClean="0"/>
              <a:t>Authentication </a:t>
            </a:r>
          </a:p>
          <a:p>
            <a:pPr>
              <a:buFontTx/>
              <a:buChar char="-"/>
            </a:pPr>
            <a:r>
              <a:rPr lang="en-US" sz="1400" dirty="0"/>
              <a:t> </a:t>
            </a:r>
            <a:r>
              <a:rPr lang="en-US" sz="1400" dirty="0" smtClean="0"/>
              <a:t>Initiate session</a:t>
            </a:r>
          </a:p>
          <a:p>
            <a:pPr>
              <a:buFontTx/>
              <a:buChar char="-"/>
            </a:pPr>
            <a:r>
              <a:rPr lang="en-US" sz="1400" dirty="0"/>
              <a:t> </a:t>
            </a:r>
            <a:r>
              <a:rPr lang="en-US" sz="1400" dirty="0" smtClean="0"/>
              <a:t>Update last login record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508104" y="1925588"/>
            <a:ext cx="816496" cy="512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5498579" y="2954275"/>
            <a:ext cx="978421" cy="17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843808" y="3262553"/>
            <a:ext cx="11185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Date Placeholder 25"/>
          <p:cNvSpPr>
            <a:spLocks noGrp="1"/>
          </p:cNvSpPr>
          <p:nvPr>
            <p:ph type="dt" sz="half" idx="4294967295"/>
          </p:nvPr>
        </p:nvSpPr>
        <p:spPr>
          <a:xfrm>
            <a:off x="457200" y="6476999"/>
            <a:ext cx="2133600" cy="274320"/>
          </a:xfrm>
        </p:spPr>
        <p:txBody>
          <a:bodyPr/>
          <a:lstStyle/>
          <a:p>
            <a:fld id="{C5AE3C0A-FF1B-46CF-B795-F801F5486C89}" type="datetime1">
              <a:rPr lang="en-US" smtClean="0"/>
              <a:t>4/30/2012</a:t>
            </a:fld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294967295"/>
          </p:nvPr>
        </p:nvSpPr>
        <p:spPr>
          <a:xfrm>
            <a:off x="8204396" y="6476999"/>
            <a:ext cx="733864" cy="274320"/>
          </a:xfrm>
        </p:spPr>
        <p:txBody>
          <a:bodyPr/>
          <a:lstStyle/>
          <a:p>
            <a:fld id="{5CD98153-59CE-40D2-9892-A711F936961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059832" y="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92D050"/>
                </a:solidFill>
              </a:rPr>
              <a:t>CUSTOMER REGISTRATION 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2640596" y="6476999"/>
            <a:ext cx="5507719" cy="274320"/>
          </a:xfrm>
        </p:spPr>
        <p:txBody>
          <a:bodyPr/>
          <a:lstStyle/>
          <a:p>
            <a:r>
              <a:rPr lang="en-US" dirty="0" smtClean="0"/>
              <a:t>Secure Discovery Delivery/Feras, </a:t>
            </a:r>
            <a:r>
              <a:rPr lang="en-US" dirty="0" err="1" smtClean="0"/>
              <a:t>Raavi</a:t>
            </a:r>
            <a:r>
              <a:rPr lang="en-US" dirty="0" smtClean="0"/>
              <a:t>, </a:t>
            </a:r>
            <a:r>
              <a:rPr lang="en-US" dirty="0" err="1" smtClean="0"/>
              <a:t>Roshnee</a:t>
            </a:r>
            <a:endParaRPr lang="en-US" dirty="0"/>
          </a:p>
        </p:txBody>
      </p:sp>
      <p:sp>
        <p:nvSpPr>
          <p:cNvPr id="32" name="Flowchart: Document 31"/>
          <p:cNvSpPr/>
          <p:nvPr/>
        </p:nvSpPr>
        <p:spPr>
          <a:xfrm>
            <a:off x="6553200" y="1485206"/>
            <a:ext cx="1872208" cy="1584176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CODE</a:t>
            </a:r>
          </a:p>
          <a:p>
            <a:pPr algn="ctr"/>
            <a:endParaRPr lang="en-US" sz="1400" dirty="0" smtClean="0"/>
          </a:p>
          <a:p>
            <a:pPr>
              <a:buFontTx/>
              <a:buChar char="-"/>
            </a:pPr>
            <a:r>
              <a:rPr lang="en-US" sz="1400" dirty="0" smtClean="0"/>
              <a:t> Register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315200" y="3262553"/>
            <a:ext cx="0" cy="10046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Document 43"/>
          <p:cNvSpPr/>
          <p:nvPr/>
        </p:nvSpPr>
        <p:spPr>
          <a:xfrm>
            <a:off x="6527676" y="4572000"/>
            <a:ext cx="1872208" cy="1584176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USERS</a:t>
            </a:r>
          </a:p>
          <a:p>
            <a:pPr algn="ctr"/>
            <a:endParaRPr lang="en-US" sz="1400" dirty="0" smtClean="0"/>
          </a:p>
          <a:p>
            <a:pPr>
              <a:buFontTx/>
              <a:buChar char="-"/>
            </a:pPr>
            <a:r>
              <a:rPr lang="en-US" sz="1400" dirty="0" smtClean="0"/>
              <a:t> Employee</a:t>
            </a:r>
          </a:p>
          <a:p>
            <a:pPr>
              <a:buFontTx/>
              <a:buChar char="-"/>
            </a:pPr>
            <a:r>
              <a:rPr lang="en-US" sz="1400" dirty="0" smtClean="0"/>
              <a:t> Users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5148064" y="4066039"/>
            <a:ext cx="1176536" cy="11155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463780" y="3764876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Email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657384" y="4637538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Activate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40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Delivery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476999"/>
            <a:ext cx="2133600" cy="274320"/>
          </a:xfrm>
        </p:spPr>
        <p:txBody>
          <a:bodyPr/>
          <a:lstStyle/>
          <a:p>
            <a:fld id="{1738EA96-26C6-445E-A1D5-861971676787}" type="datetime1">
              <a:rPr lang="en-US" smtClean="0"/>
              <a:t>4/30/2012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204396" y="6476999"/>
            <a:ext cx="733864" cy="274320"/>
          </a:xfrm>
        </p:spPr>
        <p:txBody>
          <a:bodyPr/>
          <a:lstStyle/>
          <a:p>
            <a:fld id="{5CD98153-59CE-40D2-9892-A711F936961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lowchart: Magnetic Disk 5"/>
          <p:cNvSpPr/>
          <p:nvPr/>
        </p:nvSpPr>
        <p:spPr>
          <a:xfrm>
            <a:off x="3419872" y="3933056"/>
            <a:ext cx="936104" cy="1152128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Database</a:t>
            </a:r>
            <a:endParaRPr lang="en-US" sz="1100" b="1" dirty="0"/>
          </a:p>
        </p:txBody>
      </p:sp>
      <p:grpSp>
        <p:nvGrpSpPr>
          <p:cNvPr id="3" name="Group 6"/>
          <p:cNvGrpSpPr/>
          <p:nvPr/>
        </p:nvGrpSpPr>
        <p:grpSpPr>
          <a:xfrm>
            <a:off x="4211960" y="5445224"/>
            <a:ext cx="1728192" cy="1224136"/>
            <a:chOff x="3347864" y="4005064"/>
            <a:chExt cx="2592288" cy="1728192"/>
          </a:xfrm>
        </p:grpSpPr>
        <p:sp>
          <p:nvSpPr>
            <p:cNvPr id="8" name="server"/>
            <p:cNvSpPr>
              <a:spLocks noEditPoints="1" noChangeArrowheads="1"/>
            </p:cNvSpPr>
            <p:nvPr/>
          </p:nvSpPr>
          <p:spPr bwMode="auto">
            <a:xfrm>
              <a:off x="3419872" y="4005064"/>
              <a:ext cx="2520280" cy="1728192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61 w 21600"/>
                <a:gd name="T17" fmla="*/ 22454 h 21600"/>
                <a:gd name="T18" fmla="*/ 21069 w 21600"/>
                <a:gd name="T19" fmla="*/ 28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  <a:path w="21600" h="21600" extrusionOk="0">
                  <a:moveTo>
                    <a:pt x="1662" y="1709"/>
                  </a:moveTo>
                  <a:lnTo>
                    <a:pt x="9046" y="1709"/>
                  </a:lnTo>
                  <a:lnTo>
                    <a:pt x="9046" y="2331"/>
                  </a:lnTo>
                  <a:lnTo>
                    <a:pt x="1662" y="2331"/>
                  </a:lnTo>
                  <a:lnTo>
                    <a:pt x="1662" y="1709"/>
                  </a:lnTo>
                  <a:moveTo>
                    <a:pt x="0" y="4351"/>
                  </a:moveTo>
                  <a:lnTo>
                    <a:pt x="10892" y="4351"/>
                  </a:lnTo>
                  <a:lnTo>
                    <a:pt x="10892" y="14141"/>
                  </a:lnTo>
                  <a:lnTo>
                    <a:pt x="21600" y="14141"/>
                  </a:lnTo>
                  <a:moveTo>
                    <a:pt x="11631" y="1243"/>
                  </a:moveTo>
                  <a:lnTo>
                    <a:pt x="20492" y="1243"/>
                  </a:lnTo>
                  <a:lnTo>
                    <a:pt x="20492" y="1554"/>
                  </a:lnTo>
                  <a:lnTo>
                    <a:pt x="11631" y="1554"/>
                  </a:lnTo>
                  <a:lnTo>
                    <a:pt x="11631" y="1243"/>
                  </a:lnTo>
                  <a:moveTo>
                    <a:pt x="11631" y="3263"/>
                  </a:moveTo>
                  <a:lnTo>
                    <a:pt x="20492" y="3263"/>
                  </a:lnTo>
                  <a:lnTo>
                    <a:pt x="20492" y="3574"/>
                  </a:lnTo>
                  <a:lnTo>
                    <a:pt x="11631" y="3574"/>
                  </a:lnTo>
                  <a:lnTo>
                    <a:pt x="11631" y="3263"/>
                  </a:lnTo>
                  <a:moveTo>
                    <a:pt x="11631" y="6060"/>
                  </a:moveTo>
                  <a:lnTo>
                    <a:pt x="20492" y="6060"/>
                  </a:lnTo>
                  <a:lnTo>
                    <a:pt x="20492" y="6371"/>
                  </a:lnTo>
                  <a:lnTo>
                    <a:pt x="11631" y="6371"/>
                  </a:lnTo>
                  <a:lnTo>
                    <a:pt x="11631" y="6060"/>
                  </a:lnTo>
                  <a:moveTo>
                    <a:pt x="11631" y="8081"/>
                  </a:moveTo>
                  <a:lnTo>
                    <a:pt x="20308" y="8081"/>
                  </a:lnTo>
                  <a:lnTo>
                    <a:pt x="20308" y="8391"/>
                  </a:lnTo>
                  <a:lnTo>
                    <a:pt x="11631" y="8391"/>
                  </a:lnTo>
                  <a:lnTo>
                    <a:pt x="11631" y="8081"/>
                  </a:lnTo>
                  <a:moveTo>
                    <a:pt x="11631" y="4196"/>
                  </a:moveTo>
                  <a:lnTo>
                    <a:pt x="12369" y="4196"/>
                  </a:lnTo>
                  <a:lnTo>
                    <a:pt x="12369" y="4817"/>
                  </a:lnTo>
                  <a:lnTo>
                    <a:pt x="11631" y="4817"/>
                  </a:lnTo>
                  <a:lnTo>
                    <a:pt x="11631" y="4196"/>
                  </a:lnTo>
                  <a:moveTo>
                    <a:pt x="14400" y="4196"/>
                  </a:moveTo>
                  <a:lnTo>
                    <a:pt x="15138" y="4196"/>
                  </a:lnTo>
                  <a:lnTo>
                    <a:pt x="15138" y="4817"/>
                  </a:lnTo>
                  <a:lnTo>
                    <a:pt x="14400" y="4817"/>
                  </a:lnTo>
                  <a:lnTo>
                    <a:pt x="14400" y="4196"/>
                  </a:lnTo>
                  <a:moveTo>
                    <a:pt x="16985" y="4196"/>
                  </a:moveTo>
                  <a:lnTo>
                    <a:pt x="17723" y="4196"/>
                  </a:lnTo>
                  <a:lnTo>
                    <a:pt x="17723" y="4817"/>
                  </a:lnTo>
                  <a:lnTo>
                    <a:pt x="16985" y="4817"/>
                  </a:lnTo>
                  <a:lnTo>
                    <a:pt x="16985" y="4196"/>
                  </a:lnTo>
                  <a:moveTo>
                    <a:pt x="19754" y="4196"/>
                  </a:moveTo>
                  <a:lnTo>
                    <a:pt x="20492" y="4196"/>
                  </a:lnTo>
                  <a:lnTo>
                    <a:pt x="20492" y="4817"/>
                  </a:lnTo>
                  <a:lnTo>
                    <a:pt x="19754" y="4817"/>
                  </a:lnTo>
                  <a:lnTo>
                    <a:pt x="19754" y="4196"/>
                  </a:lnTo>
                  <a:moveTo>
                    <a:pt x="11631" y="9635"/>
                  </a:moveTo>
                  <a:lnTo>
                    <a:pt x="12369" y="9635"/>
                  </a:lnTo>
                  <a:lnTo>
                    <a:pt x="12369" y="10256"/>
                  </a:lnTo>
                  <a:lnTo>
                    <a:pt x="11631" y="10256"/>
                  </a:lnTo>
                  <a:lnTo>
                    <a:pt x="11631" y="9635"/>
                  </a:lnTo>
                  <a:moveTo>
                    <a:pt x="14400" y="9635"/>
                  </a:moveTo>
                  <a:lnTo>
                    <a:pt x="15138" y="9635"/>
                  </a:lnTo>
                  <a:lnTo>
                    <a:pt x="15138" y="10256"/>
                  </a:lnTo>
                  <a:lnTo>
                    <a:pt x="14400" y="10256"/>
                  </a:lnTo>
                  <a:lnTo>
                    <a:pt x="14400" y="9635"/>
                  </a:lnTo>
                  <a:moveTo>
                    <a:pt x="16985" y="9635"/>
                  </a:moveTo>
                  <a:lnTo>
                    <a:pt x="17723" y="9635"/>
                  </a:lnTo>
                  <a:lnTo>
                    <a:pt x="17723" y="10256"/>
                  </a:lnTo>
                  <a:lnTo>
                    <a:pt x="16985" y="10256"/>
                  </a:lnTo>
                  <a:lnTo>
                    <a:pt x="16985" y="9635"/>
                  </a:lnTo>
                  <a:moveTo>
                    <a:pt x="19754" y="9635"/>
                  </a:moveTo>
                  <a:lnTo>
                    <a:pt x="20492" y="9635"/>
                  </a:lnTo>
                  <a:lnTo>
                    <a:pt x="20492" y="10256"/>
                  </a:lnTo>
                  <a:lnTo>
                    <a:pt x="19754" y="10256"/>
                  </a:lnTo>
                  <a:lnTo>
                    <a:pt x="19754" y="9635"/>
                  </a:lnTo>
                  <a:moveTo>
                    <a:pt x="10892" y="14141"/>
                  </a:moveTo>
                  <a:lnTo>
                    <a:pt x="10892" y="15384"/>
                  </a:lnTo>
                  <a:lnTo>
                    <a:pt x="10892" y="20046"/>
                  </a:lnTo>
                  <a:lnTo>
                    <a:pt x="10892" y="21600"/>
                  </a:lnTo>
                  <a:lnTo>
                    <a:pt x="10892" y="14141"/>
                  </a:lnTo>
                  <a:moveTo>
                    <a:pt x="10892" y="4351"/>
                  </a:moveTo>
                  <a:lnTo>
                    <a:pt x="10892" y="3574"/>
                  </a:lnTo>
                  <a:lnTo>
                    <a:pt x="10892" y="932"/>
                  </a:lnTo>
                  <a:lnTo>
                    <a:pt x="10892" y="0"/>
                  </a:lnTo>
                  <a:lnTo>
                    <a:pt x="10892" y="4351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47864" y="4509120"/>
              <a:ext cx="1368152" cy="9124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Web Server</a:t>
              </a:r>
            </a:p>
            <a:p>
              <a:pPr algn="ctr"/>
              <a:r>
                <a:rPr lang="en-US" sz="1200" b="1" dirty="0" smtClean="0"/>
                <a:t>(IIS )</a:t>
              </a:r>
              <a:endParaRPr lang="en-US" sz="1200" b="1" dirty="0"/>
            </a:p>
          </p:txBody>
        </p:sp>
      </p:grpSp>
      <p:sp>
        <p:nvSpPr>
          <p:cNvPr id="10" name="Flowchart: Document 9"/>
          <p:cNvSpPr/>
          <p:nvPr/>
        </p:nvSpPr>
        <p:spPr>
          <a:xfrm>
            <a:off x="179512" y="1556792"/>
            <a:ext cx="1872208" cy="1584176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Page Load()</a:t>
            </a:r>
          </a:p>
          <a:p>
            <a:pPr algn="ctr"/>
            <a:r>
              <a:rPr lang="en-US" sz="1400" dirty="0" smtClean="0"/>
              <a:t>- Check Authentication</a:t>
            </a:r>
            <a:endParaRPr lang="en-US" sz="1400" dirty="0"/>
          </a:p>
        </p:txBody>
      </p:sp>
      <p:sp>
        <p:nvSpPr>
          <p:cNvPr id="11" name="Flowchart: Document 10"/>
          <p:cNvSpPr/>
          <p:nvPr/>
        </p:nvSpPr>
        <p:spPr>
          <a:xfrm>
            <a:off x="3077762" y="1547827"/>
            <a:ext cx="1872208" cy="1296144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Display</a:t>
            </a:r>
          </a:p>
          <a:p>
            <a:pPr algn="ctr"/>
            <a:r>
              <a:rPr lang="en-US" sz="1400" dirty="0" smtClean="0"/>
              <a:t>Discovery File List</a:t>
            </a:r>
            <a:endParaRPr lang="en-US" sz="1400" dirty="0"/>
          </a:p>
        </p:txBody>
      </p:sp>
      <p:sp>
        <p:nvSpPr>
          <p:cNvPr id="12" name="Flowchart: Document 11"/>
          <p:cNvSpPr/>
          <p:nvPr/>
        </p:nvSpPr>
        <p:spPr>
          <a:xfrm>
            <a:off x="6156176" y="1556792"/>
            <a:ext cx="1872208" cy="1008112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User selects a file &amp; click download button</a:t>
            </a:r>
            <a:endParaRPr lang="en-US" sz="1400" dirty="0" smtClean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1720" y="213285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7956376" y="4446077"/>
            <a:ext cx="18218" cy="855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012160" y="623731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923928" y="2758282"/>
            <a:ext cx="17930" cy="1102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956376" y="2426249"/>
            <a:ext cx="0" cy="426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716016" y="2636912"/>
            <a:ext cx="0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427984" y="2636912"/>
            <a:ext cx="2088232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32040" y="2060848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16200000">
            <a:off x="5063824" y="4388369"/>
            <a:ext cx="1043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Delete File</a:t>
            </a:r>
            <a:endParaRPr lang="en-US" sz="1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524328" y="4653136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</a:t>
            </a:r>
            <a:endParaRPr lang="en-US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516216" y="335699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Yes</a:t>
            </a:r>
            <a:endParaRPr lang="en-US" sz="1200" b="1" dirty="0"/>
          </a:p>
        </p:txBody>
      </p:sp>
      <p:sp>
        <p:nvSpPr>
          <p:cNvPr id="27" name="TextBox 26"/>
          <p:cNvSpPr txBox="1"/>
          <p:nvPr/>
        </p:nvSpPr>
        <p:spPr>
          <a:xfrm rot="19136478">
            <a:off x="4442743" y="3455258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Update # of download attempts</a:t>
            </a:r>
            <a:endParaRPr lang="en-US" sz="1200" b="1" dirty="0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2880880" y="3129203"/>
            <a:ext cx="1593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Retrieve Client  </a:t>
            </a:r>
            <a:r>
              <a:rPr lang="en-US" sz="1200" b="1" dirty="0" smtClean="0"/>
              <a:t>directory p</a:t>
            </a:r>
            <a:r>
              <a:rPr lang="en-US" sz="1200" b="1" dirty="0" smtClean="0"/>
              <a:t>ath</a:t>
            </a:r>
            <a:endParaRPr lang="en-US" sz="1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012160" y="587727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Read file</a:t>
            </a:r>
            <a:endParaRPr lang="en-US" sz="1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123728" y="177281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ClientID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 rot="16200000">
            <a:off x="3871337" y="3058759"/>
            <a:ext cx="1286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Retrieve Client  </a:t>
            </a:r>
            <a:r>
              <a:rPr lang="en-US" sz="1200" b="1" dirty="0" smtClean="0"/>
              <a:t>files names</a:t>
            </a:r>
            <a:endParaRPr lang="en-US" sz="1200" b="1" dirty="0"/>
          </a:p>
        </p:txBody>
      </p:sp>
      <p:sp>
        <p:nvSpPr>
          <p:cNvPr id="58" name="Diamond 57"/>
          <p:cNvSpPr/>
          <p:nvPr/>
        </p:nvSpPr>
        <p:spPr>
          <a:xfrm>
            <a:off x="7290374" y="2898049"/>
            <a:ext cx="1368152" cy="1512168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 smtClean="0"/>
              <a:t>Number of attempts exceeded ?</a:t>
            </a:r>
            <a:endParaRPr lang="en-US" sz="1100" dirty="0"/>
          </a:p>
        </p:txBody>
      </p:sp>
      <p:cxnSp>
        <p:nvCxnSpPr>
          <p:cNvPr id="65" name="Shape 64"/>
          <p:cNvCxnSpPr>
            <a:stCxn id="58" idx="1"/>
          </p:cNvCxnSpPr>
          <p:nvPr/>
        </p:nvCxnSpPr>
        <p:spPr>
          <a:xfrm rot="10800000" flipV="1">
            <a:off x="5724128" y="3654132"/>
            <a:ext cx="1566246" cy="171908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lowchart: Document 66"/>
          <p:cNvSpPr/>
          <p:nvPr/>
        </p:nvSpPr>
        <p:spPr>
          <a:xfrm>
            <a:off x="6876256" y="5373216"/>
            <a:ext cx="1872208" cy="1296144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Http Handler</a:t>
            </a:r>
          </a:p>
          <a:p>
            <a:pPr algn="ctr">
              <a:buFontTx/>
              <a:buChar char="-"/>
            </a:pPr>
            <a:r>
              <a:rPr lang="en-US" sz="1400" dirty="0" smtClean="0"/>
              <a:t>Send the file to the Browser of the user</a:t>
            </a:r>
          </a:p>
          <a:p>
            <a:pPr algn="ctr"/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Module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476999"/>
            <a:ext cx="2133600" cy="274320"/>
          </a:xfrm>
        </p:spPr>
        <p:txBody>
          <a:bodyPr/>
          <a:lstStyle/>
          <a:p>
            <a:fld id="{A29E4AAD-D271-4088-97A6-5B5BEA28BC51}" type="datetime1">
              <a:rPr lang="en-US" smtClean="0"/>
              <a:t>4/30/2012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204396" y="6476999"/>
            <a:ext cx="733864" cy="274320"/>
          </a:xfrm>
        </p:spPr>
        <p:txBody>
          <a:bodyPr/>
          <a:lstStyle/>
          <a:p>
            <a:fld id="{5CD98153-59CE-40D2-9892-A711F936961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lowchart: Magnetic Disk 5"/>
          <p:cNvSpPr/>
          <p:nvPr/>
        </p:nvSpPr>
        <p:spPr>
          <a:xfrm>
            <a:off x="3347864" y="3861048"/>
            <a:ext cx="936104" cy="1152128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Database</a:t>
            </a:r>
            <a:endParaRPr lang="en-US" sz="1100" b="1" dirty="0"/>
          </a:p>
        </p:txBody>
      </p:sp>
      <p:grpSp>
        <p:nvGrpSpPr>
          <p:cNvPr id="3" name="Group 6"/>
          <p:cNvGrpSpPr/>
          <p:nvPr/>
        </p:nvGrpSpPr>
        <p:grpSpPr>
          <a:xfrm>
            <a:off x="4211960" y="5445224"/>
            <a:ext cx="1728192" cy="1224136"/>
            <a:chOff x="3347864" y="4005064"/>
            <a:chExt cx="2592288" cy="1728192"/>
          </a:xfrm>
        </p:grpSpPr>
        <p:sp>
          <p:nvSpPr>
            <p:cNvPr id="8" name="server"/>
            <p:cNvSpPr>
              <a:spLocks noEditPoints="1" noChangeArrowheads="1"/>
            </p:cNvSpPr>
            <p:nvPr/>
          </p:nvSpPr>
          <p:spPr bwMode="auto">
            <a:xfrm>
              <a:off x="3419872" y="4005064"/>
              <a:ext cx="2520280" cy="1728192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61 w 21600"/>
                <a:gd name="T17" fmla="*/ 22454 h 21600"/>
                <a:gd name="T18" fmla="*/ 21069 w 21600"/>
                <a:gd name="T19" fmla="*/ 28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  <a:path w="21600" h="21600" extrusionOk="0">
                  <a:moveTo>
                    <a:pt x="1662" y="1709"/>
                  </a:moveTo>
                  <a:lnTo>
                    <a:pt x="9046" y="1709"/>
                  </a:lnTo>
                  <a:lnTo>
                    <a:pt x="9046" y="2331"/>
                  </a:lnTo>
                  <a:lnTo>
                    <a:pt x="1662" y="2331"/>
                  </a:lnTo>
                  <a:lnTo>
                    <a:pt x="1662" y="1709"/>
                  </a:lnTo>
                  <a:moveTo>
                    <a:pt x="0" y="4351"/>
                  </a:moveTo>
                  <a:lnTo>
                    <a:pt x="10892" y="4351"/>
                  </a:lnTo>
                  <a:lnTo>
                    <a:pt x="10892" y="14141"/>
                  </a:lnTo>
                  <a:lnTo>
                    <a:pt x="21600" y="14141"/>
                  </a:lnTo>
                  <a:moveTo>
                    <a:pt x="11631" y="1243"/>
                  </a:moveTo>
                  <a:lnTo>
                    <a:pt x="20492" y="1243"/>
                  </a:lnTo>
                  <a:lnTo>
                    <a:pt x="20492" y="1554"/>
                  </a:lnTo>
                  <a:lnTo>
                    <a:pt x="11631" y="1554"/>
                  </a:lnTo>
                  <a:lnTo>
                    <a:pt x="11631" y="1243"/>
                  </a:lnTo>
                  <a:moveTo>
                    <a:pt x="11631" y="3263"/>
                  </a:moveTo>
                  <a:lnTo>
                    <a:pt x="20492" y="3263"/>
                  </a:lnTo>
                  <a:lnTo>
                    <a:pt x="20492" y="3574"/>
                  </a:lnTo>
                  <a:lnTo>
                    <a:pt x="11631" y="3574"/>
                  </a:lnTo>
                  <a:lnTo>
                    <a:pt x="11631" y="3263"/>
                  </a:lnTo>
                  <a:moveTo>
                    <a:pt x="11631" y="6060"/>
                  </a:moveTo>
                  <a:lnTo>
                    <a:pt x="20492" y="6060"/>
                  </a:lnTo>
                  <a:lnTo>
                    <a:pt x="20492" y="6371"/>
                  </a:lnTo>
                  <a:lnTo>
                    <a:pt x="11631" y="6371"/>
                  </a:lnTo>
                  <a:lnTo>
                    <a:pt x="11631" y="6060"/>
                  </a:lnTo>
                  <a:moveTo>
                    <a:pt x="11631" y="8081"/>
                  </a:moveTo>
                  <a:lnTo>
                    <a:pt x="20308" y="8081"/>
                  </a:lnTo>
                  <a:lnTo>
                    <a:pt x="20308" y="8391"/>
                  </a:lnTo>
                  <a:lnTo>
                    <a:pt x="11631" y="8391"/>
                  </a:lnTo>
                  <a:lnTo>
                    <a:pt x="11631" y="8081"/>
                  </a:lnTo>
                  <a:moveTo>
                    <a:pt x="11631" y="4196"/>
                  </a:moveTo>
                  <a:lnTo>
                    <a:pt x="12369" y="4196"/>
                  </a:lnTo>
                  <a:lnTo>
                    <a:pt x="12369" y="4817"/>
                  </a:lnTo>
                  <a:lnTo>
                    <a:pt x="11631" y="4817"/>
                  </a:lnTo>
                  <a:lnTo>
                    <a:pt x="11631" y="4196"/>
                  </a:lnTo>
                  <a:moveTo>
                    <a:pt x="14400" y="4196"/>
                  </a:moveTo>
                  <a:lnTo>
                    <a:pt x="15138" y="4196"/>
                  </a:lnTo>
                  <a:lnTo>
                    <a:pt x="15138" y="4817"/>
                  </a:lnTo>
                  <a:lnTo>
                    <a:pt x="14400" y="4817"/>
                  </a:lnTo>
                  <a:lnTo>
                    <a:pt x="14400" y="4196"/>
                  </a:lnTo>
                  <a:moveTo>
                    <a:pt x="16985" y="4196"/>
                  </a:moveTo>
                  <a:lnTo>
                    <a:pt x="17723" y="4196"/>
                  </a:lnTo>
                  <a:lnTo>
                    <a:pt x="17723" y="4817"/>
                  </a:lnTo>
                  <a:lnTo>
                    <a:pt x="16985" y="4817"/>
                  </a:lnTo>
                  <a:lnTo>
                    <a:pt x="16985" y="4196"/>
                  </a:lnTo>
                  <a:moveTo>
                    <a:pt x="19754" y="4196"/>
                  </a:moveTo>
                  <a:lnTo>
                    <a:pt x="20492" y="4196"/>
                  </a:lnTo>
                  <a:lnTo>
                    <a:pt x="20492" y="4817"/>
                  </a:lnTo>
                  <a:lnTo>
                    <a:pt x="19754" y="4817"/>
                  </a:lnTo>
                  <a:lnTo>
                    <a:pt x="19754" y="4196"/>
                  </a:lnTo>
                  <a:moveTo>
                    <a:pt x="11631" y="9635"/>
                  </a:moveTo>
                  <a:lnTo>
                    <a:pt x="12369" y="9635"/>
                  </a:lnTo>
                  <a:lnTo>
                    <a:pt x="12369" y="10256"/>
                  </a:lnTo>
                  <a:lnTo>
                    <a:pt x="11631" y="10256"/>
                  </a:lnTo>
                  <a:lnTo>
                    <a:pt x="11631" y="9635"/>
                  </a:lnTo>
                  <a:moveTo>
                    <a:pt x="14400" y="9635"/>
                  </a:moveTo>
                  <a:lnTo>
                    <a:pt x="15138" y="9635"/>
                  </a:lnTo>
                  <a:lnTo>
                    <a:pt x="15138" y="10256"/>
                  </a:lnTo>
                  <a:lnTo>
                    <a:pt x="14400" y="10256"/>
                  </a:lnTo>
                  <a:lnTo>
                    <a:pt x="14400" y="9635"/>
                  </a:lnTo>
                  <a:moveTo>
                    <a:pt x="16985" y="9635"/>
                  </a:moveTo>
                  <a:lnTo>
                    <a:pt x="17723" y="9635"/>
                  </a:lnTo>
                  <a:lnTo>
                    <a:pt x="17723" y="10256"/>
                  </a:lnTo>
                  <a:lnTo>
                    <a:pt x="16985" y="10256"/>
                  </a:lnTo>
                  <a:lnTo>
                    <a:pt x="16985" y="9635"/>
                  </a:lnTo>
                  <a:moveTo>
                    <a:pt x="19754" y="9635"/>
                  </a:moveTo>
                  <a:lnTo>
                    <a:pt x="20492" y="9635"/>
                  </a:lnTo>
                  <a:lnTo>
                    <a:pt x="20492" y="10256"/>
                  </a:lnTo>
                  <a:lnTo>
                    <a:pt x="19754" y="10256"/>
                  </a:lnTo>
                  <a:lnTo>
                    <a:pt x="19754" y="9635"/>
                  </a:lnTo>
                  <a:moveTo>
                    <a:pt x="10892" y="14141"/>
                  </a:moveTo>
                  <a:lnTo>
                    <a:pt x="10892" y="15384"/>
                  </a:lnTo>
                  <a:lnTo>
                    <a:pt x="10892" y="20046"/>
                  </a:lnTo>
                  <a:lnTo>
                    <a:pt x="10892" y="21600"/>
                  </a:lnTo>
                  <a:lnTo>
                    <a:pt x="10892" y="14141"/>
                  </a:lnTo>
                  <a:moveTo>
                    <a:pt x="10892" y="4351"/>
                  </a:moveTo>
                  <a:lnTo>
                    <a:pt x="10892" y="3574"/>
                  </a:lnTo>
                  <a:lnTo>
                    <a:pt x="10892" y="932"/>
                  </a:lnTo>
                  <a:lnTo>
                    <a:pt x="10892" y="0"/>
                  </a:lnTo>
                  <a:lnTo>
                    <a:pt x="10892" y="4351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47864" y="4509120"/>
              <a:ext cx="1368152" cy="9124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Web Server</a:t>
              </a:r>
            </a:p>
            <a:p>
              <a:pPr algn="ctr"/>
              <a:r>
                <a:rPr lang="en-US" sz="1200" b="1" dirty="0" smtClean="0"/>
                <a:t>(IIS )</a:t>
              </a:r>
              <a:endParaRPr lang="en-US" sz="1200" b="1" dirty="0"/>
            </a:p>
          </p:txBody>
        </p:sp>
      </p:grpSp>
      <p:sp>
        <p:nvSpPr>
          <p:cNvPr id="10" name="Flowchart: Document 9"/>
          <p:cNvSpPr/>
          <p:nvPr/>
        </p:nvSpPr>
        <p:spPr>
          <a:xfrm>
            <a:off x="179512" y="1556792"/>
            <a:ext cx="1872208" cy="1584176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/>
              <a:t>Main()</a:t>
            </a:r>
          </a:p>
          <a:p>
            <a:pPr algn="ctr"/>
            <a:r>
              <a:rPr lang="en-US" sz="1400" dirty="0" smtClean="0"/>
              <a:t>- Read clients </a:t>
            </a:r>
            <a:r>
              <a:rPr lang="en-US" sz="1400" dirty="0" err="1" smtClean="0"/>
              <a:t>subdirs</a:t>
            </a:r>
            <a:endParaRPr lang="en-US" sz="1400" dirty="0" smtClean="0"/>
          </a:p>
        </p:txBody>
      </p:sp>
      <p:sp>
        <p:nvSpPr>
          <p:cNvPr id="11" name="Flowchart: Document 10"/>
          <p:cNvSpPr/>
          <p:nvPr/>
        </p:nvSpPr>
        <p:spPr>
          <a:xfrm>
            <a:off x="3077762" y="1547827"/>
            <a:ext cx="1872208" cy="1296144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err="1" smtClean="0"/>
              <a:t>Deletefiles</a:t>
            </a:r>
            <a:r>
              <a:rPr lang="en-US" sz="1400" b="1" dirty="0" smtClean="0"/>
              <a:t>()</a:t>
            </a:r>
          </a:p>
          <a:p>
            <a:pPr algn="ctr"/>
            <a:r>
              <a:rPr lang="en-US" sz="1400" dirty="0" smtClean="0"/>
              <a:t>- Deletes files exceeded the minimum time allowed</a:t>
            </a:r>
          </a:p>
          <a:p>
            <a:pPr algn="ctr"/>
            <a:endParaRPr lang="en-US" sz="1400" dirty="0"/>
          </a:p>
        </p:txBody>
      </p:sp>
      <p:sp>
        <p:nvSpPr>
          <p:cNvPr id="12" name="Flowchart: Document 11"/>
          <p:cNvSpPr/>
          <p:nvPr/>
        </p:nvSpPr>
        <p:spPr>
          <a:xfrm>
            <a:off x="6156176" y="1556792"/>
            <a:ext cx="2376264" cy="1008112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DeletefilesExceedednumber</a:t>
            </a:r>
            <a:r>
              <a:rPr lang="en-US" sz="1400" b="1" dirty="0" err="1" smtClean="0"/>
              <a:t>OfAttempts</a:t>
            </a:r>
            <a:r>
              <a:rPr lang="en-US" sz="1400" b="1" dirty="0" smtClean="0"/>
              <a:t>()</a:t>
            </a:r>
            <a:endParaRPr lang="en-US" sz="1400" b="1" dirty="0" smtClean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051720" y="213285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853626" y="2852936"/>
            <a:ext cx="1494238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716016" y="2636912"/>
            <a:ext cx="0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427984" y="2636912"/>
            <a:ext cx="2088232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932040" y="2060848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16200000">
            <a:off x="5063824" y="4388369"/>
            <a:ext cx="1043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Delete File</a:t>
            </a:r>
            <a:endParaRPr lang="en-US" sz="1200" b="1" dirty="0"/>
          </a:p>
        </p:txBody>
      </p:sp>
      <p:sp>
        <p:nvSpPr>
          <p:cNvPr id="24" name="TextBox 23"/>
          <p:cNvSpPr txBox="1"/>
          <p:nvPr/>
        </p:nvSpPr>
        <p:spPr>
          <a:xfrm rot="19136478">
            <a:off x="4442743" y="3455258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Retrieve # of download attempts</a:t>
            </a:r>
            <a:endParaRPr lang="en-US" sz="1200" b="1" dirty="0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2965880" y="3089406"/>
            <a:ext cx="1225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Update the requests Table</a:t>
            </a:r>
            <a:endParaRPr lang="en-US" sz="1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123728" y="177281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DirPath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3871337" y="3151092"/>
            <a:ext cx="12869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Delete files</a:t>
            </a:r>
            <a:endParaRPr lang="en-US" sz="1200" b="1" dirty="0"/>
          </a:p>
        </p:txBody>
      </p:sp>
      <p:cxnSp>
        <p:nvCxnSpPr>
          <p:cNvPr id="30" name="Shape 29"/>
          <p:cNvCxnSpPr/>
          <p:nvPr/>
        </p:nvCxnSpPr>
        <p:spPr>
          <a:xfrm rot="5400000">
            <a:off x="4896037" y="3320987"/>
            <a:ext cx="2880319" cy="122413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 rot="2638018">
            <a:off x="1436574" y="3525714"/>
            <a:ext cx="20339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/>
              <a:t>Retrieve </a:t>
            </a:r>
            <a:r>
              <a:rPr lang="en-US" sz="1200" b="1" dirty="0" smtClean="0"/>
              <a:t>discovery </a:t>
            </a:r>
            <a:r>
              <a:rPr lang="en-US" sz="1200" b="1" dirty="0" smtClean="0"/>
              <a:t>directory</a:t>
            </a:r>
            <a:endParaRPr lang="en-US" sz="1200" b="1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779912" y="2852936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004048" y="1691555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DirPath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 rot="19165803">
            <a:off x="4316536" y="3250573"/>
            <a:ext cx="2160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Update the requests Table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92</TotalTime>
  <Words>666</Words>
  <Application>Microsoft Office PowerPoint</Application>
  <PresentationFormat>On-screen Show (4:3)</PresentationFormat>
  <Paragraphs>209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Module</vt:lpstr>
      <vt:lpstr>Photo Editor Photo</vt:lpstr>
      <vt:lpstr>Feras Al Tarouti Raavi Anvesh Roshnee Ravikumar </vt:lpstr>
      <vt:lpstr>Outline of the Talk</vt:lpstr>
      <vt:lpstr>SDD Project Background</vt:lpstr>
      <vt:lpstr>SDD Requirements</vt:lpstr>
      <vt:lpstr>Slide 5</vt:lpstr>
      <vt:lpstr>SDD Login &amp; Database design </vt:lpstr>
      <vt:lpstr>Slide 7</vt:lpstr>
      <vt:lpstr>File Delivery</vt:lpstr>
      <vt:lpstr>Monitoring Module</vt:lpstr>
      <vt:lpstr>Discovery Control Panel</vt:lpstr>
      <vt:lpstr>SDD Report Module</vt:lpstr>
      <vt:lpstr>SDD Report Module(Contd…)</vt:lpstr>
      <vt:lpstr>SDD Report Module Design</vt:lpstr>
      <vt:lpstr>Next Steps</vt:lpstr>
    </vt:vector>
  </TitlesOfParts>
  <Company>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Delivery of e-Discovery</dc:title>
  <dc:creator>XX</dc:creator>
  <cp:lastModifiedBy>XX</cp:lastModifiedBy>
  <cp:revision>16</cp:revision>
  <dcterms:created xsi:type="dcterms:W3CDTF">2012-04-26T22:06:25Z</dcterms:created>
  <dcterms:modified xsi:type="dcterms:W3CDTF">2012-04-30T21:14:41Z</dcterms:modified>
</cp:coreProperties>
</file>